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20"/>
  </p:notesMasterIdLst>
  <p:sldIdLst>
    <p:sldId id="257" r:id="rId3"/>
    <p:sldId id="280" r:id="rId4"/>
    <p:sldId id="282" r:id="rId5"/>
    <p:sldId id="270" r:id="rId6"/>
    <p:sldId id="267" r:id="rId7"/>
    <p:sldId id="261" r:id="rId8"/>
    <p:sldId id="277" r:id="rId9"/>
    <p:sldId id="269" r:id="rId10"/>
    <p:sldId id="268" r:id="rId11"/>
    <p:sldId id="264" r:id="rId12"/>
    <p:sldId id="265" r:id="rId13"/>
    <p:sldId id="278" r:id="rId14"/>
    <p:sldId id="271" r:id="rId15"/>
    <p:sldId id="276" r:id="rId16"/>
    <p:sldId id="273" r:id="rId17"/>
    <p:sldId id="275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rtzline, Stephanie" initials="P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A3ECD-F7E2-4C9C-B98D-387C604D556D}" type="datetimeFigureOut">
              <a:rPr lang="en-US" smtClean="0"/>
              <a:t>12/19/2019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6380B-EADF-4540-9903-648EDEB06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9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D4172B-2398-46BB-8F4E-A5E0020FB9E6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001ECC-FC1D-4168-B9BC-7ECDE2D6EB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85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301E-99C0-4B58-9BB9-532FBDBA646B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07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486400"/>
            <a:ext cx="11430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780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>
            <a:lvl2pPr marL="742950" indent="-285750">
              <a:buSzPct val="80000"/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09859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554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21163"/>
          </a:xfrm>
        </p:spPr>
        <p:txBody>
          <a:bodyPr/>
          <a:lstStyle>
            <a:lvl1pPr>
              <a:defRPr sz="2800"/>
            </a:lvl1pPr>
            <a:lvl2pPr marL="742950" indent="-285750">
              <a:buSzPct val="80000"/>
              <a:buFont typeface="Courier New" pitchFamily="49" charset="0"/>
              <a:buChar char="o"/>
              <a:defRPr sz="2400"/>
            </a:lvl2pPr>
            <a:lvl3pPr marL="1143000" indent="-228600">
              <a:buFont typeface="Wingdings" pitchFamily="2" charset="2"/>
              <a:buChar char="§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21163"/>
          </a:xfrm>
        </p:spPr>
        <p:txBody>
          <a:bodyPr/>
          <a:lstStyle>
            <a:lvl1pPr>
              <a:defRPr sz="2800"/>
            </a:lvl1pPr>
            <a:lvl2pPr marL="742950" indent="-285750">
              <a:buSzPct val="80000"/>
              <a:buFont typeface="Courier New" pitchFamily="49" charset="0"/>
              <a:buChar char="o"/>
              <a:defRPr sz="2400"/>
            </a:lvl2pPr>
            <a:lvl3pPr marL="1143000" indent="-228600">
              <a:buFont typeface="Wingdings" pitchFamily="2" charset="2"/>
              <a:buChar char="§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795169"/>
            <a:ext cx="11430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5710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>
            <a:lvl2pPr marL="742950" indent="-285750">
              <a:buSzPct val="80000"/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2768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7931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</p:spPr>
        <p:txBody>
          <a:bodyPr/>
          <a:lstStyle>
            <a:lvl1pPr>
              <a:defRPr sz="2800"/>
            </a:lvl1pPr>
            <a:lvl2pPr marL="742950" indent="-285750">
              <a:buSzPct val="80000"/>
              <a:buFont typeface="Courier New" pitchFamily="49" charset="0"/>
              <a:buChar char="o"/>
              <a:defRPr sz="2400"/>
            </a:lvl2pPr>
            <a:lvl3pPr marL="1143000" indent="-228600">
              <a:buFont typeface="Wingdings" pitchFamily="2" charset="2"/>
              <a:buChar char="§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221163"/>
          </a:xfrm>
        </p:spPr>
        <p:txBody>
          <a:bodyPr/>
          <a:lstStyle>
            <a:lvl1pPr>
              <a:defRPr sz="2800"/>
            </a:lvl1pPr>
            <a:lvl2pPr marL="742950" indent="-285750">
              <a:buSzPct val="80000"/>
              <a:buFont typeface="Courier New" pitchFamily="49" charset="0"/>
              <a:buChar char="o"/>
              <a:defRPr sz="2400"/>
            </a:lvl2pPr>
            <a:lvl3pPr marL="1143000" indent="-228600">
              <a:buFont typeface="Wingdings" pitchFamily="2" charset="2"/>
              <a:buChar char="§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00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609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0560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609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0386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ü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-coverage-database/details/ncd-details.aspx?NCDId=256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vitas-solutions.com/webcenter/portal/MedicareJL/pagebyid?contentId=0013730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-coverage-database/details/lcd-details.aspx?LCDId=35451&amp;ver=45&amp;articleId=57434&amp;name=331*1&amp;UpdatePeriod=855&amp;bc=AAAAEAAAAAAA&amp;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cms.gov/medicare-coverage-database/details/article-details.aspx?articleId=52993&amp;ver=29&amp;name=331*1&amp;UpdatePeriod=855&amp;bc=AAAAEAAAAAAA&amp;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-coverage-database/details/lcd-details.aspx?LCDId=35092&amp;ver=75&amp;name=331*1&amp;UpdatePeriod=841&amp;bc=AQAAEAAAAAAA&amp;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cms.gov/medicare-coverage-database/details/article-details.aspx?articleId=56682&amp;ver=6&amp;name=331*1&amp;UpdatePeriod=841&amp;bc=AQAAEAAAAAAA&amp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Qualified Independent Contractor Demonstration Available for Part A East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/>
          <a:lstStyle/>
          <a:p>
            <a:r>
              <a:rPr lang="en-US" dirty="0" smtClean="0"/>
              <a:t>Scenarios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2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2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telephone call, </a:t>
            </a:r>
            <a:r>
              <a:rPr lang="en-US" dirty="0" smtClean="0"/>
              <a:t>the </a:t>
            </a:r>
            <a:r>
              <a:rPr lang="en-US" dirty="0"/>
              <a:t>participant was educated based on the requirements of LCD (L35092) </a:t>
            </a:r>
            <a:endParaRPr lang="en-US" dirty="0" smtClean="0"/>
          </a:p>
          <a:p>
            <a:r>
              <a:rPr lang="en-US" dirty="0" smtClean="0"/>
              <a:t>Participant </a:t>
            </a:r>
            <a:r>
              <a:rPr lang="en-US" dirty="0"/>
              <a:t>provided verbal </a:t>
            </a:r>
            <a:r>
              <a:rPr lang="en-US" dirty="0" smtClean="0"/>
              <a:t>testimony </a:t>
            </a:r>
          </a:p>
          <a:p>
            <a:r>
              <a:rPr lang="en-US" dirty="0" smtClean="0"/>
              <a:t>The participant stated </a:t>
            </a:r>
            <a:r>
              <a:rPr lang="en-US" dirty="0"/>
              <a:t>that she would be submitting additional </a:t>
            </a:r>
            <a:r>
              <a:rPr lang="en-US" dirty="0" smtClean="0"/>
              <a:t>documentation</a:t>
            </a:r>
            <a:r>
              <a:rPr lang="en-US" dirty="0"/>
              <a:t> </a:t>
            </a:r>
            <a:r>
              <a:rPr lang="en-US" dirty="0" smtClean="0"/>
              <a:t>to support the </a:t>
            </a:r>
            <a:r>
              <a:rPr lang="en-US" dirty="0"/>
              <a:t>beneficiary </a:t>
            </a:r>
            <a:r>
              <a:rPr lang="en-US" dirty="0" smtClean="0"/>
              <a:t>had:</a:t>
            </a:r>
          </a:p>
          <a:p>
            <a:pPr lvl="1"/>
            <a:r>
              <a:rPr lang="en-US" dirty="0" smtClean="0"/>
              <a:t>Intermittent </a:t>
            </a:r>
            <a:r>
              <a:rPr lang="en-US" dirty="0"/>
              <a:t>claudication-atherosclerosis of the left native coronary </a:t>
            </a:r>
            <a:r>
              <a:rPr lang="en-US" dirty="0" smtClean="0"/>
              <a:t>artery</a:t>
            </a:r>
          </a:p>
          <a:p>
            <a:pPr lvl="1"/>
            <a:r>
              <a:rPr lang="en-US" dirty="0" smtClean="0"/>
              <a:t>Diagnosis </a:t>
            </a:r>
            <a:r>
              <a:rPr lang="en-US" dirty="0"/>
              <a:t>of peripheral </a:t>
            </a:r>
            <a:r>
              <a:rPr lang="en-US" dirty="0" smtClean="0"/>
              <a:t>vascular </a:t>
            </a:r>
            <a:r>
              <a:rPr lang="en-US" dirty="0"/>
              <a:t>disease </a:t>
            </a:r>
            <a:endParaRPr lang="en-US" dirty="0" smtClean="0"/>
          </a:p>
          <a:p>
            <a:pPr lvl="1"/>
            <a:r>
              <a:rPr lang="en-US" dirty="0" smtClean="0"/>
              <a:t>Non-healing wound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11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2 continued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medical records evidence indicate the beneficiary underwent an abdominal X-ray </a:t>
            </a:r>
            <a:r>
              <a:rPr lang="en-US" dirty="0" smtClean="0"/>
              <a:t>for </a:t>
            </a:r>
            <a:r>
              <a:rPr lang="en-US" dirty="0"/>
              <a:t>atherosclerosis of native arteries of left leg with ulceration of calf. 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istory </a:t>
            </a:r>
            <a:r>
              <a:rPr lang="en-US" dirty="0"/>
              <a:t>and </a:t>
            </a:r>
            <a:r>
              <a:rPr lang="en-US" dirty="0" smtClean="0"/>
              <a:t>physical </a:t>
            </a:r>
            <a:r>
              <a:rPr lang="en-US" dirty="0"/>
              <a:t>states the beneficiary presented for evaluation of a non-healing wound on her left calf following a scratch from her puppy four months prior. The physician documents that she has symptoms of rest pain and has symptoms of claudication. </a:t>
            </a:r>
            <a:endParaRPr lang="en-US" dirty="0" smtClean="0"/>
          </a:p>
          <a:p>
            <a:r>
              <a:rPr lang="en-US" dirty="0" smtClean="0"/>
              <a:t>Physical </a:t>
            </a:r>
            <a:r>
              <a:rPr lang="en-US" dirty="0"/>
              <a:t>examination also shows the beneficiary had absent bilateral dorsalis pedis and posterior tibial pulses. </a:t>
            </a:r>
            <a:endParaRPr lang="en-US" dirty="0" smtClean="0"/>
          </a:p>
          <a:p>
            <a:r>
              <a:rPr lang="en-US" dirty="0" smtClean="0"/>
              <a:t>Physician </a:t>
            </a:r>
            <a:r>
              <a:rPr lang="en-US" dirty="0"/>
              <a:t>recommends an arteriogram with possible angioplasty and stenting due to her non-healing wound and symptoms consistent with rest pain and markedly abnormal noninvasive studies. </a:t>
            </a:r>
          </a:p>
        </p:txBody>
      </p:sp>
    </p:spTree>
    <p:extLst>
      <p:ext uri="{BB962C8B-B14F-4D97-AF65-F5344CB8AC3E}">
        <p14:creationId xmlns:p14="http://schemas.microsoft.com/office/powerpoint/2010/main" val="313591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2 continued (3)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/>
          <a:lstStyle/>
          <a:p>
            <a:r>
              <a:rPr lang="en-US" dirty="0"/>
              <a:t>Bill it right the first time:</a:t>
            </a:r>
          </a:p>
          <a:p>
            <a:pPr lvl="1"/>
            <a:r>
              <a:rPr lang="en-US" dirty="0"/>
              <a:t>Original claim submission should have had covered diagnosis code reported per LCD:</a:t>
            </a:r>
          </a:p>
          <a:p>
            <a:pPr lvl="2"/>
            <a:r>
              <a:rPr lang="en-US" dirty="0"/>
              <a:t>Additional documentation provided to the QIC during the telephone discussion supported LCD coverage guidelines</a:t>
            </a:r>
          </a:p>
          <a:p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-74596" y="6156325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81" y="3124200"/>
            <a:ext cx="7350696" cy="30103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2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Bone Density Measurement Using Dedicated X-Ray Machine (77080)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Scenario Three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0" y="5622925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48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Scenario 3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Payment was not allowed by the MAC </a:t>
            </a:r>
            <a:r>
              <a:rPr lang="en-US" dirty="0" smtClean="0"/>
              <a:t>at the redetermination level because </a:t>
            </a:r>
            <a:r>
              <a:rPr lang="en-US" dirty="0"/>
              <a:t>the documentation did not support the services as reasonable and necessary </a:t>
            </a:r>
            <a:r>
              <a:rPr lang="en-US" dirty="0" smtClean="0"/>
              <a:t>as outlined </a:t>
            </a:r>
            <a:r>
              <a:rPr lang="en-US" dirty="0"/>
              <a:t>within the </a:t>
            </a:r>
            <a:r>
              <a:rPr lang="en-US" dirty="0" smtClean="0"/>
              <a:t>NCD </a:t>
            </a:r>
            <a:r>
              <a:rPr lang="en-US" dirty="0"/>
              <a:t>guidelines:</a:t>
            </a:r>
          </a:p>
          <a:p>
            <a:pPr lvl="1"/>
            <a:r>
              <a:rPr lang="en-US" dirty="0">
                <a:hlinkClick r:id="rId3"/>
              </a:rPr>
              <a:t>NCD 150.3</a:t>
            </a:r>
            <a:endParaRPr lang="en-US" dirty="0"/>
          </a:p>
          <a:p>
            <a:pPr lvl="1"/>
            <a:r>
              <a:rPr lang="en-US" dirty="0"/>
              <a:t>Medical record did not include documentation supporting the need for more frequent bone density measurement testing</a:t>
            </a:r>
          </a:p>
          <a:p>
            <a:r>
              <a:rPr lang="en-US" dirty="0"/>
              <a:t>Provider reported diagnosis code:</a:t>
            </a:r>
          </a:p>
          <a:p>
            <a:pPr lvl="1"/>
            <a:r>
              <a:rPr lang="en-US" dirty="0" smtClean="0"/>
              <a:t>E21.3 </a:t>
            </a:r>
            <a:r>
              <a:rPr lang="en-US" dirty="0"/>
              <a:t>- Hyperparathyroidism, Unspecified</a:t>
            </a:r>
          </a:p>
          <a:p>
            <a:r>
              <a:rPr lang="en-US" dirty="0"/>
              <a:t>Provider received an unfavorable decision and appealed to the QIC</a:t>
            </a:r>
          </a:p>
          <a:p>
            <a:r>
              <a:rPr lang="en-US" dirty="0"/>
              <a:t>R</a:t>
            </a:r>
            <a:r>
              <a:rPr lang="en-US" dirty="0" smtClean="0"/>
              <a:t>econsideration </a:t>
            </a:r>
            <a:r>
              <a:rPr lang="en-US" dirty="0"/>
              <a:t>was selected to participate in the telephone discussion demo</a:t>
            </a:r>
          </a:p>
          <a:p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-10274" y="6039973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87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3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Prior to the call, the QIC requested the following documentation: a current history or physician’s notes to substantiate that the BMM performed </a:t>
            </a:r>
            <a:r>
              <a:rPr lang="en-US" dirty="0" smtClean="0"/>
              <a:t>was </a:t>
            </a:r>
            <a:r>
              <a:rPr lang="en-US" dirty="0"/>
              <a:t>rendered according to Medicare guidelines. </a:t>
            </a:r>
            <a:endParaRPr lang="en-US" dirty="0" smtClean="0"/>
          </a:p>
          <a:p>
            <a:r>
              <a:rPr lang="en-US" dirty="0" smtClean="0"/>
              <a:t>The QIC </a:t>
            </a:r>
            <a:r>
              <a:rPr lang="en-US" dirty="0"/>
              <a:t>received the following documents: </a:t>
            </a:r>
            <a:endParaRPr lang="en-US" dirty="0" smtClean="0"/>
          </a:p>
          <a:p>
            <a:pPr lvl="1"/>
            <a:r>
              <a:rPr lang="en-US" dirty="0" smtClean="0"/>
              <a:t>Physician </a:t>
            </a:r>
            <a:r>
              <a:rPr lang="en-US" dirty="0"/>
              <a:t>office visit notes </a:t>
            </a:r>
            <a:endParaRPr lang="en-US" dirty="0" smtClean="0"/>
          </a:p>
          <a:p>
            <a:pPr lvl="1"/>
            <a:r>
              <a:rPr lang="en-US" dirty="0" smtClean="0"/>
              <a:t>Diagnostic </a:t>
            </a:r>
            <a:r>
              <a:rPr lang="en-US" dirty="0"/>
              <a:t>testing </a:t>
            </a:r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051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3 continued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articipants </a:t>
            </a:r>
            <a:r>
              <a:rPr lang="en-US" dirty="0"/>
              <a:t>were educated based on the requirements of the NCD 150.3:</a:t>
            </a:r>
          </a:p>
          <a:p>
            <a:pPr lvl="1"/>
            <a:r>
              <a:rPr lang="en-US" dirty="0" smtClean="0"/>
              <a:t>Participants </a:t>
            </a:r>
            <a:r>
              <a:rPr lang="en-US" dirty="0"/>
              <a:t>provided verbal </a:t>
            </a:r>
            <a:r>
              <a:rPr lang="en-US" dirty="0" smtClean="0"/>
              <a:t>testimony stating </a:t>
            </a:r>
            <a:r>
              <a:rPr lang="en-US" dirty="0"/>
              <a:t>that the </a:t>
            </a:r>
            <a:r>
              <a:rPr lang="en-US" dirty="0" smtClean="0"/>
              <a:t>PHPT </a:t>
            </a:r>
            <a:r>
              <a:rPr lang="en-US" dirty="0"/>
              <a:t>level controls calcium levels and affects bone density and that screening for osteoporosis due to PHPT </a:t>
            </a:r>
            <a:r>
              <a:rPr lang="en-US" dirty="0" smtClean="0"/>
              <a:t>levels </a:t>
            </a:r>
            <a:r>
              <a:rPr lang="en-US" dirty="0"/>
              <a:t>is customary and would meet medical necessity for screening for osteoporosis according to the </a:t>
            </a:r>
            <a:r>
              <a:rPr lang="en-US" dirty="0" smtClean="0"/>
              <a:t>NCD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articipants </a:t>
            </a:r>
            <a:r>
              <a:rPr lang="en-US" dirty="0"/>
              <a:t>added that </a:t>
            </a:r>
            <a:r>
              <a:rPr lang="en-US" dirty="0" smtClean="0"/>
              <a:t>patient had:</a:t>
            </a:r>
          </a:p>
          <a:p>
            <a:pPr lvl="2"/>
            <a:r>
              <a:rPr lang="en-US" dirty="0" smtClean="0"/>
              <a:t>Forearm </a:t>
            </a:r>
            <a:r>
              <a:rPr lang="en-US" dirty="0"/>
              <a:t>osteopenia </a:t>
            </a:r>
            <a:endParaRPr lang="en-US" dirty="0" smtClean="0"/>
          </a:p>
          <a:p>
            <a:pPr lvl="2"/>
            <a:r>
              <a:rPr lang="en-US" dirty="0" smtClean="0"/>
              <a:t>Even though her </a:t>
            </a:r>
            <a:r>
              <a:rPr lang="en-US" dirty="0"/>
              <a:t>calcium was increased, her vitamin D </a:t>
            </a:r>
            <a:r>
              <a:rPr lang="en-US" dirty="0" smtClean="0"/>
              <a:t>and calcium levels were low</a:t>
            </a:r>
          </a:p>
        </p:txBody>
      </p:sp>
    </p:spTree>
    <p:extLst>
      <p:ext uri="{BB962C8B-B14F-4D97-AF65-F5344CB8AC3E}">
        <p14:creationId xmlns:p14="http://schemas.microsoft.com/office/powerpoint/2010/main" val="2182621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3 continued (3)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Bill it right the first time:</a:t>
            </a:r>
          </a:p>
          <a:p>
            <a:pPr lvl="1"/>
            <a:r>
              <a:rPr lang="en-US" dirty="0"/>
              <a:t>Original claim submission should have had covered diagnosis code reported per </a:t>
            </a:r>
            <a:r>
              <a:rPr lang="en-US" dirty="0" smtClean="0"/>
              <a:t>NCD to show medical necessity for more frequent BMM:</a:t>
            </a:r>
            <a:endParaRPr lang="en-US" dirty="0"/>
          </a:p>
          <a:p>
            <a:pPr lvl="2"/>
            <a:r>
              <a:rPr lang="en-US" dirty="0"/>
              <a:t>Additional documentation provided to the QIC during the telephone discussion supported </a:t>
            </a:r>
            <a:r>
              <a:rPr lang="en-US" dirty="0" smtClean="0"/>
              <a:t>NCD </a:t>
            </a:r>
            <a:r>
              <a:rPr lang="en-US" dirty="0"/>
              <a:t>coverage guidelines</a:t>
            </a:r>
            <a:endParaRPr lang="en-US" dirty="0">
              <a:hlinkClick r:id="rId3"/>
            </a:endParaRPr>
          </a:p>
          <a:p>
            <a:r>
              <a:rPr lang="en-US" dirty="0" smtClean="0"/>
              <a:t>When medically necessary, Medicare may pay for more frequent BMMs than every 2 years (CPT 77080 and 77085)</a:t>
            </a:r>
          </a:p>
          <a:p>
            <a:r>
              <a:rPr lang="en-US" dirty="0" smtClean="0"/>
              <a:t>Examples include, but are not limited to: </a:t>
            </a:r>
          </a:p>
          <a:p>
            <a:pPr lvl="1"/>
            <a:r>
              <a:rPr lang="en-US" dirty="0" smtClean="0"/>
              <a:t>Monitoring beneficiaries on long-term glucocorticoid (steroid) therapy of more than 3 months</a:t>
            </a:r>
          </a:p>
          <a:p>
            <a:pPr lvl="1"/>
            <a:r>
              <a:rPr lang="en-US" dirty="0" smtClean="0"/>
              <a:t>Confirming baseline BMMs to permit monitoring of beneficiaries in the future</a:t>
            </a:r>
          </a:p>
          <a:p>
            <a:pPr lvl="1"/>
            <a:r>
              <a:rPr lang="en-US" dirty="0" smtClean="0"/>
              <a:t>Reporting an allowable ICD-10 diagnosis:</a:t>
            </a:r>
          </a:p>
          <a:p>
            <a:pPr lvl="2"/>
            <a:r>
              <a:rPr lang="en-US" dirty="0" smtClean="0"/>
              <a:t>E24.4, E24.9, E24.2, E24.3, E24.8, E24.0, M81.0, M81.8, M81.6, M89.9, M94.9, M85.811/812,  M85.821/822, M85.831/832, M85.841/842, M85.851/852, M85.861/862, M85.871/872, M85.88/89, Z79.3, Z79.51, Z79.52, Z79.83</a:t>
            </a:r>
          </a:p>
          <a:p>
            <a:pPr lvl="2"/>
            <a:r>
              <a:rPr lang="en-US" dirty="0" smtClean="0"/>
              <a:t>M85.832 - Other Disorder of Bone Density and Structure, Left Forearm </a:t>
            </a:r>
          </a:p>
          <a:p>
            <a:r>
              <a:rPr lang="en-US" dirty="0">
                <a:hlinkClick r:id="rId3"/>
              </a:rPr>
              <a:t>Bone Mass Measurements (BMM) </a:t>
            </a:r>
            <a:r>
              <a:rPr lang="en-US" dirty="0" smtClean="0">
                <a:hlinkClick r:id="rId3"/>
              </a:rPr>
              <a:t>Denials</a:t>
            </a:r>
            <a:r>
              <a:rPr lang="en-US" dirty="0" smtClean="0"/>
              <a:t>    </a:t>
            </a:r>
          </a:p>
          <a:p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-10274" y="6039973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8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reference material provided within this presentation has been taken directly from reconsiderations submitted to the Qualified Independent Contractor (QIC), C2C, in association with those providers participating in the Part A East QIC Telephone Discussion Demonstration</a:t>
            </a:r>
          </a:p>
          <a:p>
            <a:r>
              <a:rPr lang="en-US" dirty="0" smtClean="0"/>
              <a:t>The purpose of this material is to demonstrate the necessity of complete and thorough documentation when submitting an appeal.  It is not a guide or a template for how documentation should look, read, or be formatted.  </a:t>
            </a:r>
          </a:p>
          <a:p>
            <a:r>
              <a:rPr lang="en-US" dirty="0" smtClean="0"/>
              <a:t>Novitas Solutions encourages providers to bill using the most complete, comprehensive, and specific CPT/HCPCS code to describe the services rendered.  The code billed must also match the documentation in the patient’s records.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75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Acronym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809732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248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Acronym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Definition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BMM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Bone Mass Measurement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Procedural Terminology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ICD-10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Classification of Diseases, Tenth Revision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LCD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Coverage Determination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Medicare Administrative Contractor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NCD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Coverage Determination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PHPT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Hyperparathyroidism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QIC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Qualified Independent Contractor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27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Ultrasound Scan of the Veins of One Arm or Leg or Limited Including Assessment of Compression and Functional Maneuvers (93971)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Scenario One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0" y="6172200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/>
              <a:t>Payment was not allowed by the </a:t>
            </a:r>
            <a:r>
              <a:rPr lang="en-US" dirty="0" smtClean="0"/>
              <a:t>MAC at the redetermination level because </a:t>
            </a:r>
            <a:r>
              <a:rPr lang="en-US" dirty="0"/>
              <a:t>the documentation did not support the services as reasonable and necessary </a:t>
            </a:r>
            <a:r>
              <a:rPr lang="en-US" dirty="0" smtClean="0"/>
              <a:t>as outlined </a:t>
            </a:r>
            <a:r>
              <a:rPr lang="en-US" dirty="0"/>
              <a:t>within the </a:t>
            </a:r>
            <a:r>
              <a:rPr lang="en-US" dirty="0" smtClean="0"/>
              <a:t>LCD guidelines and associated billing article:</a:t>
            </a:r>
            <a:endParaRPr lang="en-US" dirty="0"/>
          </a:p>
          <a:p>
            <a:pPr lvl="1"/>
            <a:r>
              <a:rPr lang="en-US" dirty="0" smtClean="0">
                <a:hlinkClick r:id="rId3"/>
              </a:rPr>
              <a:t>L35451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A52993</a:t>
            </a:r>
            <a:endParaRPr lang="en-US" dirty="0"/>
          </a:p>
          <a:p>
            <a:r>
              <a:rPr lang="en-US" dirty="0"/>
              <a:t>Provider reported diagnosis codes:</a:t>
            </a:r>
          </a:p>
          <a:p>
            <a:pPr lvl="1"/>
            <a:r>
              <a:rPr lang="en-US" dirty="0" smtClean="0"/>
              <a:t>M17.12 </a:t>
            </a:r>
            <a:r>
              <a:rPr lang="en-US" dirty="0"/>
              <a:t>- Unilateral Primary Osteoarthritis, Left Knee     </a:t>
            </a:r>
          </a:p>
          <a:p>
            <a:pPr lvl="1"/>
            <a:r>
              <a:rPr lang="en-US" dirty="0" smtClean="0"/>
              <a:t>M25.562 </a:t>
            </a:r>
            <a:r>
              <a:rPr lang="en-US" dirty="0"/>
              <a:t>- Pain </a:t>
            </a:r>
            <a:r>
              <a:rPr lang="en-US" dirty="0" smtClean="0"/>
              <a:t>in </a:t>
            </a:r>
            <a:r>
              <a:rPr lang="en-US" dirty="0"/>
              <a:t>Left Knee</a:t>
            </a:r>
          </a:p>
          <a:p>
            <a:r>
              <a:rPr lang="en-US" dirty="0" smtClean="0"/>
              <a:t>Provider received an unfavorable decision and appealed to the QIC</a:t>
            </a:r>
          </a:p>
          <a:p>
            <a:r>
              <a:rPr lang="en-US" dirty="0" smtClean="0"/>
              <a:t>Reconsideration was selected to participate in the telephone discussion demo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0" y="6172200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9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1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During the telephone call, the participant was educated based on the requirements of the LCD </a:t>
            </a:r>
            <a:r>
              <a:rPr lang="en-US" dirty="0" smtClean="0"/>
              <a:t>(L35451)</a:t>
            </a:r>
            <a:endParaRPr lang="en-US" dirty="0"/>
          </a:p>
          <a:p>
            <a:r>
              <a:rPr lang="en-US" dirty="0"/>
              <a:t>P</a:t>
            </a:r>
            <a:r>
              <a:rPr lang="en-US" dirty="0" smtClean="0"/>
              <a:t>articipant </a:t>
            </a:r>
            <a:r>
              <a:rPr lang="en-US" dirty="0"/>
              <a:t>provided verbal testimony stating that per LCD L35451, the diagnosis of swelling and edema of the extremities are covered </a:t>
            </a:r>
            <a:r>
              <a:rPr lang="en-US" dirty="0" smtClean="0"/>
              <a:t>indications:</a:t>
            </a:r>
            <a:endParaRPr lang="en-US" dirty="0"/>
          </a:p>
          <a:p>
            <a:pPr lvl="1"/>
            <a:r>
              <a:rPr lang="en-US" dirty="0" smtClean="0"/>
              <a:t>Records indicated </a:t>
            </a:r>
            <a:r>
              <a:rPr lang="en-US" dirty="0"/>
              <a:t>that the beneficiary was seen in the urgent care clinic with complaints of lower leg </a:t>
            </a:r>
            <a:r>
              <a:rPr lang="en-US" dirty="0" smtClean="0"/>
              <a:t>heaviness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eneficiary reported:</a:t>
            </a:r>
          </a:p>
          <a:p>
            <a:pPr lvl="2"/>
            <a:r>
              <a:rPr lang="en-US" dirty="0" smtClean="0"/>
              <a:t>Symptoms </a:t>
            </a:r>
            <a:r>
              <a:rPr lang="en-US" dirty="0"/>
              <a:t>were </a:t>
            </a:r>
            <a:r>
              <a:rPr lang="en-US" dirty="0" smtClean="0"/>
              <a:t>worsening</a:t>
            </a:r>
          </a:p>
          <a:p>
            <a:pPr lvl="2"/>
            <a:r>
              <a:rPr lang="en-US" dirty="0"/>
              <a:t>H</a:t>
            </a:r>
            <a:r>
              <a:rPr lang="en-US" dirty="0" smtClean="0"/>
              <a:t>er </a:t>
            </a:r>
            <a:r>
              <a:rPr lang="en-US" dirty="0"/>
              <a:t>left lower leg would swell at </a:t>
            </a:r>
            <a:r>
              <a:rPr lang="en-US" dirty="0" smtClean="0"/>
              <a:t>times</a:t>
            </a:r>
          </a:p>
          <a:p>
            <a:pPr lvl="1"/>
            <a:r>
              <a:rPr lang="en-US" dirty="0" smtClean="0"/>
              <a:t>Physician </a:t>
            </a:r>
            <a:r>
              <a:rPr lang="en-US" dirty="0"/>
              <a:t>documented that a </a:t>
            </a:r>
            <a:r>
              <a:rPr lang="en-US" dirty="0" smtClean="0"/>
              <a:t>doppler </a:t>
            </a:r>
            <a:r>
              <a:rPr lang="en-US" dirty="0"/>
              <a:t>was ordered to rule out a blood </a:t>
            </a:r>
            <a:r>
              <a:rPr lang="en-US" dirty="0" smtClean="0"/>
              <a:t>clot</a:t>
            </a:r>
          </a:p>
        </p:txBody>
      </p:sp>
    </p:spTree>
    <p:extLst>
      <p:ext uri="{BB962C8B-B14F-4D97-AF65-F5344CB8AC3E}">
        <p14:creationId xmlns:p14="http://schemas.microsoft.com/office/powerpoint/2010/main" val="3227526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Claim Denials and Appeals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 it right the first time:</a:t>
            </a:r>
          </a:p>
          <a:p>
            <a:pPr lvl="1"/>
            <a:r>
              <a:rPr lang="en-US" dirty="0" smtClean="0"/>
              <a:t>Original claim submission should have had covered diagnosis code reported per LCD:</a:t>
            </a:r>
          </a:p>
          <a:p>
            <a:pPr lvl="2"/>
            <a:r>
              <a:rPr lang="en-US" dirty="0" smtClean="0"/>
              <a:t>Additional documentation provided to the QIC during the telephone discussion supported LCD coverage guidelines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3352800"/>
            <a:ext cx="8448675" cy="21988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022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Radiological Supervision and Interpretation X-ray of Abdominal Aorta and Both Leg Arteries (75630)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Scenario Two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0" y="6172200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99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Payment was not allowed by </a:t>
            </a:r>
            <a:r>
              <a:rPr lang="en-US" dirty="0" smtClean="0"/>
              <a:t>the MAC </a:t>
            </a:r>
            <a:r>
              <a:rPr lang="en-US" dirty="0"/>
              <a:t>at the redetermination level</a:t>
            </a:r>
            <a:r>
              <a:rPr lang="en-US" dirty="0" smtClean="0"/>
              <a:t> </a:t>
            </a:r>
            <a:r>
              <a:rPr lang="en-US" dirty="0"/>
              <a:t>because the documentation did not support the services as reasonable and necessary </a:t>
            </a:r>
            <a:r>
              <a:rPr lang="en-US" dirty="0" smtClean="0"/>
              <a:t>as outlined </a:t>
            </a:r>
            <a:r>
              <a:rPr lang="en-US" dirty="0"/>
              <a:t>within the </a:t>
            </a:r>
            <a:r>
              <a:rPr lang="en-US" dirty="0" smtClean="0"/>
              <a:t>LCD guidelines and associated billing article:</a:t>
            </a:r>
            <a:endParaRPr lang="en-US" dirty="0"/>
          </a:p>
          <a:p>
            <a:pPr lvl="1"/>
            <a:r>
              <a:rPr lang="en-US" dirty="0" smtClean="0">
                <a:hlinkClick r:id="rId3"/>
              </a:rPr>
              <a:t>L35092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A56682</a:t>
            </a:r>
            <a:endParaRPr lang="en-US" dirty="0" smtClean="0"/>
          </a:p>
          <a:p>
            <a:r>
              <a:rPr lang="en-US" dirty="0" smtClean="0"/>
              <a:t>Diagnosis </a:t>
            </a:r>
            <a:r>
              <a:rPr lang="en-US" dirty="0"/>
              <a:t>codes billed:</a:t>
            </a:r>
          </a:p>
          <a:p>
            <a:pPr lvl="1"/>
            <a:r>
              <a:rPr lang="en-US" dirty="0" smtClean="0"/>
              <a:t>I70.242 </a:t>
            </a:r>
            <a:r>
              <a:rPr lang="en-US" dirty="0"/>
              <a:t>- Atherosclerosis of native arteries of left leg with ulceration of calf</a:t>
            </a:r>
          </a:p>
          <a:p>
            <a:pPr lvl="1"/>
            <a:r>
              <a:rPr lang="en-US" dirty="0" smtClean="0"/>
              <a:t>I47.1 </a:t>
            </a:r>
            <a:r>
              <a:rPr lang="en-US" dirty="0"/>
              <a:t>- Supraventricular Tachycardia</a:t>
            </a:r>
          </a:p>
          <a:p>
            <a:r>
              <a:rPr lang="en-US" dirty="0"/>
              <a:t>Provider received an unfavorable decision and appealed to the QIC</a:t>
            </a:r>
          </a:p>
          <a:p>
            <a:r>
              <a:rPr lang="en-US" dirty="0"/>
              <a:t>R</a:t>
            </a:r>
            <a:r>
              <a:rPr lang="en-US" dirty="0" smtClean="0"/>
              <a:t>econsideration </a:t>
            </a:r>
            <a:r>
              <a:rPr lang="en-US" dirty="0"/>
              <a:t>was selected to participate in the telephone discussion demo</a:t>
            </a:r>
          </a:p>
          <a:p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0" y="6172200"/>
            <a:ext cx="9144000" cy="2889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</a:rPr>
              <a:t>Current Procedural Terminology (CPT) only copyright 2018 American Medical Association. All rights reserved.</a:t>
            </a:r>
            <a:endParaRPr lang="en-US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8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mposium Workshop Template 082120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ovit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1D50C3-8CAA-4FF2-8EB9-16E215B3FB4B}"/>
</file>

<file path=customXml/itemProps2.xml><?xml version="1.0" encoding="utf-8"?>
<ds:datastoreItem xmlns:ds="http://schemas.openxmlformats.org/officeDocument/2006/customXml" ds:itemID="{0ACBD2D9-9262-4082-BA0D-6427011CA8EC}"/>
</file>

<file path=customXml/itemProps3.xml><?xml version="1.0" encoding="utf-8"?>
<ds:datastoreItem xmlns:ds="http://schemas.openxmlformats.org/officeDocument/2006/customXml" ds:itemID="{C7085D7B-FC65-4536-9847-7EEF0B545001}"/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1236</Words>
  <Application>Microsoft Office PowerPoint</Application>
  <PresentationFormat>On-screen Show (4:3)</PresentationFormat>
  <Paragraphs>126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Symposium Workshop Template 08212019</vt:lpstr>
      <vt:lpstr>Novitas</vt:lpstr>
      <vt:lpstr> Qualified Independent Contractor Demonstration Available for Part A East </vt:lpstr>
      <vt:lpstr>Scenarios Background</vt:lpstr>
      <vt:lpstr>Acronym List</vt:lpstr>
      <vt:lpstr>Ultrasound Scan of the Veins of One Arm or Leg or Limited Including Assessment of Compression and Functional Maneuvers (93971)</vt:lpstr>
      <vt:lpstr>Scenario 1</vt:lpstr>
      <vt:lpstr>Scenario 1 continued</vt:lpstr>
      <vt:lpstr>How to Avoid Claim Denials and Appeals</vt:lpstr>
      <vt:lpstr>Radiological Supervision and Interpretation X-ray of Abdominal Aorta and Both Leg Arteries (75630)</vt:lpstr>
      <vt:lpstr>Scenario 2</vt:lpstr>
      <vt:lpstr>Scenario 2 continued</vt:lpstr>
      <vt:lpstr>Scenario 2 continued (2)</vt:lpstr>
      <vt:lpstr>Scenario 2 continued (3)</vt:lpstr>
      <vt:lpstr>Bone Density Measurement Using Dedicated X-Ray Machine (77080)</vt:lpstr>
      <vt:lpstr>Scenario 3</vt:lpstr>
      <vt:lpstr>Scenario 3 continued</vt:lpstr>
      <vt:lpstr>Scenario 3 continued (2)</vt:lpstr>
      <vt:lpstr>Scenario 3 continued (3)</vt:lpstr>
    </vt:vector>
  </TitlesOfParts>
  <Company>BCBSFL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Qualified Independent Contractor Demonstration Available for Part A East</dc:title>
  <dc:creator>Snyder, Angela</dc:creator>
  <cp:lastModifiedBy>Snyder, Angela</cp:lastModifiedBy>
  <cp:revision>33</cp:revision>
  <dcterms:created xsi:type="dcterms:W3CDTF">2019-11-04T18:22:05Z</dcterms:created>
  <dcterms:modified xsi:type="dcterms:W3CDTF">2019-12-19T13:16:35Z</dcterms:modified>
</cp:coreProperties>
</file>